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212" r:id="rId2"/>
    <p:sldId id="343" r:id="rId3"/>
    <p:sldId id="300" r:id="rId4"/>
    <p:sldId id="1213" r:id="rId5"/>
    <p:sldId id="1215" r:id="rId6"/>
    <p:sldId id="1216" r:id="rId7"/>
    <p:sldId id="1218" r:id="rId8"/>
    <p:sldId id="1217" r:id="rId9"/>
    <p:sldId id="1219" r:id="rId10"/>
  </p:sldIdLst>
  <p:sldSz cx="12192000" cy="6858000"/>
  <p:notesSz cx="6858000" cy="9144000"/>
  <p:defaultTextStyle>
    <a:defPPr>
      <a:defRPr lang="en-US"/>
    </a:defPPr>
    <a:lvl1pPr>
      <a:spcBef>
        <a:spcPts val="0"/>
      </a:spcBef>
      <a:buClr>
        <a:schemeClr val="accent1"/>
      </a:buClr>
      <a:defRPr sz="1800"/>
    </a:lvl1pPr>
    <a:lvl2pPr marL="1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2pPr>
    <a:lvl3pPr marL="3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3pPr>
    <a:lvl4pPr marL="5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4pPr>
    <a:lvl5pPr marL="72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5pPr>
    <a:lvl6pPr marL="90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6pPr>
    <a:lvl7pPr marL="108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7pPr>
    <a:lvl8pPr marL="126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8pPr>
    <a:lvl9pPr marL="1440000" indent="-180000">
      <a:spcBef>
        <a:spcPts val="0"/>
      </a:spcBef>
      <a:buClr>
        <a:schemeClr val="accent1"/>
      </a:buClr>
      <a:buFont typeface="Arial" panose="020B0604020202020204" pitchFamily="34" charset="0"/>
      <a:buChar char="•"/>
      <a:defRPr sz="1800"/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ny Welle" initials="DW" lastIdx="1" clrIdx="0">
    <p:extLst>
      <p:ext uri="{19B8F6BF-5375-455C-9EA6-DF929625EA0E}">
        <p15:presenceInfo xmlns:p15="http://schemas.microsoft.com/office/powerpoint/2012/main" userId="S::denwelle1@publicisgroupe.net::08b00602-60fa-48c3-96fb-06a947b67cd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96"/>
    <a:srgbClr val="00D1CB"/>
    <a:srgbClr val="A4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CC654-4A80-41EE-917D-B823FF87ED27}" v="4" dt="2023-06-07T12:55:43.155"/>
    <p1510:client id="{64F12FFF-093A-464E-8A18-9473212A9E49}" v="1222" dt="2023-06-07T12:54:07.601"/>
  </p1510:revLst>
</p1510:revInfo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  <a:insideH>
            <a:ln w="12700" cmpd="sng">
              <a:solidFill>
                <a:schemeClr val="accent6">
                  <a:alpha val="15000"/>
                </a:schemeClr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  <a:fill>
          <a:solidFill>
            <a:schemeClr val="accent6">
              <a:alpha val="5000"/>
            </a:schemeClr>
          </a:solidFill>
        </a:fill>
      </a:tcStyle>
    </a:band1H>
    <a:band2H>
      <a:tcStyle>
        <a:tcBdr>
          <a:bottom>
            <a:ln w="12700" cmpd="sng">
              <a:solidFill>
                <a:schemeClr val="accent6">
                  <a:alpha val="15000"/>
                </a:schemeClr>
              </a:solidFill>
            </a:ln>
          </a:bottom>
        </a:tcBdr>
      </a:tcStyle>
    </a:band2H>
    <a:band1V>
      <a:tcStyle>
        <a:tcBdr/>
        <a:fill>
          <a:solidFill>
            <a:schemeClr val="accent6">
              <a:alpha val="5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lastRow>
    <a:firstRow>
      <a:tcTxStyle b="on"/>
      <a:tcStyle>
        <a:tcBdr>
          <a:bottom>
            <a:ln w="28575" cmpd="sng">
              <a:solidFill>
                <a:schemeClr val="dk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>
            <a:extLst>
              <a:ext uri="{FF2B5EF4-FFF2-40B4-BE49-F238E27FC236}">
                <a16:creationId xmlns:a16="http://schemas.microsoft.com/office/drawing/2014/main" id="{9A8492AF-21D1-4EA9-B88E-2B2469E5B0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50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2C5CF11-9AB8-4366-83D6-4A911EAE67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1F2B9-B350-4061-A6D1-2A3340A8623F}" type="datetimeFigureOut">
              <a:rPr lang="en-US" sz="1050" smtClean="0">
                <a:solidFill>
                  <a:schemeClr val="tx2"/>
                </a:solidFill>
                <a:latin typeface="+mn-lt"/>
              </a:rPr>
              <a:t>9/7/2023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9797856F-D8D3-4EDB-AD63-B3F843214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DA566997-7A2F-418F-AC55-BAC678F9F1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en-US" sz="1050" b="1">
                <a:solidFill>
                  <a:schemeClr val="accent2"/>
                </a:solidFill>
                <a:latin typeface="+mn-lt"/>
              </a:rPr>
              <a:t>Hand out</a:t>
            </a:r>
            <a:r>
              <a:rPr lang="en-US" sz="1050">
                <a:solidFill>
                  <a:schemeClr val="accent2"/>
                </a:solidFill>
                <a:latin typeface="+mn-lt"/>
              </a:rPr>
              <a:t> </a:t>
            </a:r>
            <a:fld id="{C92BABF8-1341-4DCB-864A-D83C08BEEAE4}" type="slidenum">
              <a:rPr lang="en-US" sz="1050" smtClean="0">
                <a:solidFill>
                  <a:schemeClr val="tx2"/>
                </a:solidFill>
                <a:latin typeface="+mn-lt"/>
              </a:rPr>
              <a:t>‹#›</a:t>
            </a:fld>
            <a:endParaRPr lang="en-US" sz="105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Siemens logo">
            <a:extLst>
              <a:ext uri="{FF2B5EF4-FFF2-40B4-BE49-F238E27FC236}">
                <a16:creationId xmlns:a16="http://schemas.microsoft.com/office/drawing/2014/main" id="{C5A460D9-E760-498F-8A06-286EB0B001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3000" y="550800"/>
            <a:ext cx="1152000" cy="18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3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"/>
          <p:cNvSpPr>
            <a:spLocks noGrp="1"/>
          </p:cNvSpPr>
          <p:nvPr>
            <p:ph type="dt" idx="1"/>
          </p:nvPr>
        </p:nvSpPr>
        <p:spPr>
          <a:xfrm>
            <a:off x="5086800" y="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76FBC1AF-E4C9-412F-9B6D-66CD520F95DB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4" name="Slide Image Placeholder"/>
          <p:cNvSpPr>
            <a:spLocks noGrp="1" noRot="1" noChangeAspect="1"/>
          </p:cNvSpPr>
          <p:nvPr>
            <p:ph type="sldImg" idx="2"/>
          </p:nvPr>
        </p:nvSpPr>
        <p:spPr>
          <a:xfrm>
            <a:off x="406800" y="619200"/>
            <a:ext cx="6048000" cy="3402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"/>
          <p:cNvSpPr>
            <a:spLocks noGrp="1"/>
          </p:cNvSpPr>
          <p:nvPr>
            <p:ph type="body" sz="quarter" idx="3"/>
          </p:nvPr>
        </p:nvSpPr>
        <p:spPr>
          <a:xfrm>
            <a:off x="406800" y="4575600"/>
            <a:ext cx="6048000" cy="396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6" name="Footer Placeholder"/>
          <p:cNvSpPr>
            <a:spLocks noGrp="1"/>
          </p:cNvSpPr>
          <p:nvPr>
            <p:ph type="ftr" sz="quarter" idx="4"/>
          </p:nvPr>
        </p:nvSpPr>
        <p:spPr>
          <a:xfrm>
            <a:off x="0" y="8784000"/>
            <a:ext cx="4363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"/>
          <p:cNvSpPr>
            <a:spLocks noGrp="1"/>
          </p:cNvSpPr>
          <p:nvPr>
            <p:ph type="sldNum" sz="quarter" idx="5"/>
          </p:nvPr>
        </p:nvSpPr>
        <p:spPr>
          <a:xfrm>
            <a:off x="5086800" y="8784000"/>
            <a:ext cx="1771200" cy="36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/>
            </a:lvl1pPr>
          </a:lstStyle>
          <a:p>
            <a:r>
              <a:rPr lang="en-US" b="1">
                <a:solidFill>
                  <a:schemeClr val="accent2"/>
                </a:solidFill>
              </a:rPr>
              <a:t>Notes</a:t>
            </a:r>
            <a:r>
              <a:rPr lang="en-US"/>
              <a:t> </a:t>
            </a:r>
            <a:fld id="{E76C657F-0E32-4130-ADDA-66B81138A76A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06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6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720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64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008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152000" indent="-144000" algn="l" defTabSz="914400" rtl="0" eaLnBrk="1" latinLnBrk="0" hangingPunct="1">
      <a:spcAft>
        <a:spcPts val="300"/>
      </a:spcAft>
      <a:buClr>
        <a:schemeClr val="accent1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02625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66292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79241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87401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11602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713285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50216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22370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09336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477977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322078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273117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496026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223687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6665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804166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3582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67889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908786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280640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76341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19160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024961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945772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09907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21847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999428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09423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53037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85282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/>
              <a:t>Subhead for headline size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91266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84892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Title chart with picture, </a:t>
            </a:r>
            <a:br>
              <a:rPr lang="en-US"/>
            </a:br>
            <a:r>
              <a:rPr lang="en-US"/>
              <a:t>Arial Regular, 36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/>
              <a:t>Subhead for headline size 36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190604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24627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0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9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5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4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1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0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Chapter divider,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4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 userDrawn="1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15136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3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0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9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0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Content page,</a:t>
            </a:r>
            <a:br>
              <a:rPr lang="en-US"/>
            </a:br>
            <a:r>
              <a:rPr lang="en-US"/>
              <a:t>Arial Regular, 48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798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522" userDrawn="1">
          <p15:clr>
            <a:srgbClr val="65CEFF"/>
          </p15:clr>
        </p15:guide>
        <p15:guide id="3" pos="4794" userDrawn="1">
          <p15:clr>
            <a:srgbClr val="65CEFF"/>
          </p15:clr>
        </p15:guide>
        <p15:guide id="4" pos="5066" userDrawn="1">
          <p15:clr>
            <a:srgbClr val="65CEFF"/>
          </p15:clr>
        </p15:guide>
        <p15:guide id="5" pos="6472" userDrawn="1">
          <p15:clr>
            <a:srgbClr val="65CEFF"/>
          </p15:clr>
        </p15:guide>
        <p15:guide id="6" pos="7425" userDrawn="1">
          <p15:clr>
            <a:srgbClr val="65CEFF"/>
          </p15:clr>
        </p15:guide>
        <p15:guide id="7" orient="horz" pos="302" userDrawn="1">
          <p15:clr>
            <a:srgbClr val="65CEFF"/>
          </p15:clr>
        </p15:guide>
        <p15:guide id="8" orient="horz" pos="664" userDrawn="1">
          <p15:clr>
            <a:srgbClr val="65CEFF"/>
          </p15:clr>
        </p15:guide>
        <p15:guide id="9" orient="horz" pos="891" userDrawn="1">
          <p15:clr>
            <a:srgbClr val="65CEFF"/>
          </p15:clr>
        </p15:guide>
        <p15:guide id="10" orient="horz" pos="3658" userDrawn="1">
          <p15:clr>
            <a:srgbClr val="65CEFF"/>
          </p15:clr>
        </p15:guide>
        <p15:guide id="11" orient="horz" pos="3885" userDrawn="1">
          <p15:clr>
            <a:srgbClr val="65CEFF"/>
          </p15:clr>
        </p15:guide>
        <p15:guide id="12" orient="horz" pos="4157" userDrawn="1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34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83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3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1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3705" userDrawn="1">
          <p15:clr>
            <a:srgbClr val="65CEFF"/>
          </p15:clr>
        </p15:guide>
        <p15:guide id="5" pos="3978" userDrawn="1">
          <p15:clr>
            <a:srgbClr val="65CEFF"/>
          </p15:clr>
        </p15:guide>
        <p15:guide id="7" pos="4975" userDrawn="1">
          <p15:clr>
            <a:srgbClr val="65CEFF"/>
          </p15:clr>
        </p15:guide>
        <p15:guide id="8" pos="5157" userDrawn="1">
          <p15:clr>
            <a:srgbClr val="65CEFF"/>
          </p15:clr>
        </p15:guide>
        <p15:guide id="9" pos="6472" userDrawn="1">
          <p15:clr>
            <a:srgbClr val="65CEFF"/>
          </p15:clr>
        </p15:guide>
        <p15:guide id="10" pos="7425" userDrawn="1">
          <p15:clr>
            <a:srgbClr val="65CEFF"/>
          </p15:clr>
        </p15:guide>
        <p15:guide id="11" orient="horz" pos="302" userDrawn="1">
          <p15:clr>
            <a:srgbClr val="65CEFF"/>
          </p15:clr>
        </p15:guide>
        <p15:guide id="12" orient="horz" pos="664" userDrawn="1">
          <p15:clr>
            <a:srgbClr val="65CEFF"/>
          </p15:clr>
        </p15:guide>
        <p15:guide id="13" orient="horz" pos="891" userDrawn="1">
          <p15:clr>
            <a:srgbClr val="65CEFF"/>
          </p15:clr>
        </p15:guide>
        <p15:guide id="14" orient="horz" pos="2206" userDrawn="1">
          <p15:clr>
            <a:srgbClr val="65CEFF"/>
          </p15:clr>
        </p15:guide>
        <p15:guide id="15" orient="horz" pos="2343" userDrawn="1">
          <p15:clr>
            <a:srgbClr val="65CEFF"/>
          </p15:clr>
        </p15:guide>
        <p15:guide id="16" orient="horz" pos="3658" userDrawn="1">
          <p15:clr>
            <a:srgbClr val="65CEFF"/>
          </p15:clr>
        </p15:guide>
        <p15:guide id="17" orient="horz" pos="3885" userDrawn="1">
          <p15:clr>
            <a:srgbClr val="65CEFF"/>
          </p15:clr>
        </p15:guide>
        <p15:guide id="18" orient="horz" pos="4157" userDrawn="1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42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6472" userDrawn="1">
          <p15:clr>
            <a:srgbClr val="65CEFF"/>
          </p15:clr>
        </p15:guide>
        <p15:guide id="4" pos="7425" userDrawn="1">
          <p15:clr>
            <a:srgbClr val="65CEFF"/>
          </p15:clr>
        </p15:guide>
        <p15:guide id="5" orient="horz" pos="302" userDrawn="1">
          <p15:clr>
            <a:srgbClr val="65CEFF"/>
          </p15:clr>
        </p15:guide>
        <p15:guide id="6" orient="horz" pos="664" userDrawn="1">
          <p15:clr>
            <a:srgbClr val="65CEFF"/>
          </p15:clr>
        </p15:guide>
        <p15:guide id="7" orient="horz" pos="891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5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292087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39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10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3705" userDrawn="1">
          <p15:clr>
            <a:srgbClr val="65CEFF"/>
          </p15:clr>
        </p15:guide>
        <p15:guide id="3" pos="3978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2206" userDrawn="1">
          <p15:clr>
            <a:srgbClr val="65CEFF"/>
          </p15:clr>
        </p15:guide>
        <p15:guide id="10" orient="horz" pos="2343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8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4794" userDrawn="1">
          <p15:clr>
            <a:srgbClr val="65CEFF"/>
          </p15:clr>
        </p15:guide>
        <p15:guide id="3" pos="5066" userDrawn="1">
          <p15:clr>
            <a:srgbClr val="65CEFF"/>
          </p15:clr>
        </p15:guide>
        <p15:guide id="4" pos="6472" userDrawn="1">
          <p15:clr>
            <a:srgbClr val="65CEFF"/>
          </p15:clr>
        </p15:guide>
        <p15:guide id="5" pos="7425" userDrawn="1">
          <p15:clr>
            <a:srgbClr val="65CEFF"/>
          </p15:clr>
        </p15:guide>
        <p15:guide id="6" orient="horz" pos="302" userDrawn="1">
          <p15:clr>
            <a:srgbClr val="65CEFF"/>
          </p15:clr>
        </p15:guide>
        <p15:guide id="7" orient="horz" pos="664" userDrawn="1">
          <p15:clr>
            <a:srgbClr val="65CEFF"/>
          </p15:clr>
        </p15:guide>
        <p15:guide id="8" orient="horz" pos="891" userDrawn="1">
          <p15:clr>
            <a:srgbClr val="65CEFF"/>
          </p15:clr>
        </p15:guide>
        <p15:guide id="9" orient="horz" pos="3658" userDrawn="1">
          <p15:clr>
            <a:srgbClr val="65CEFF"/>
          </p15:clr>
        </p15:guide>
        <p15:guide id="10" orient="horz" pos="3885" userDrawn="1">
          <p15:clr>
            <a:srgbClr val="65CEFF"/>
          </p15:clr>
        </p15:guide>
        <p15:guide id="11" orient="horz" pos="4157" userDrawn="1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28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302" userDrawn="1">
          <p15:clr>
            <a:srgbClr val="65CEFF"/>
          </p15:clr>
        </p15:guide>
        <p15:guide id="5" orient="horz" pos="664" userDrawn="1">
          <p15:clr>
            <a:srgbClr val="65CEFF"/>
          </p15:clr>
        </p15:guide>
        <p15:guide id="6" orient="horz" pos="891" userDrawn="1">
          <p15:clr>
            <a:srgbClr val="65CEFF"/>
          </p15:clr>
        </p15:guide>
        <p15:guide id="7" orient="horz" pos="3658" userDrawn="1">
          <p15:clr>
            <a:srgbClr val="65CEFF"/>
          </p15:clr>
        </p15:guide>
        <p15:guide id="8" orient="horz" pos="3885" userDrawn="1">
          <p15:clr>
            <a:srgbClr val="65CEFF"/>
          </p15:clr>
        </p15:guide>
        <p15:guide id="9" orient="horz" pos="4157" userDrawn="1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sz="2400">
                <a:solidFill>
                  <a:srgbClr val="00C1B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8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2526" userDrawn="1">
          <p15:clr>
            <a:srgbClr val="65CEFF"/>
          </p15:clr>
        </p15:guide>
        <p15:guide id="3" pos="2708" userDrawn="1">
          <p15:clr>
            <a:srgbClr val="65CEFF"/>
          </p15:clr>
        </p15:guide>
        <p15:guide id="4" pos="4975" userDrawn="1">
          <p15:clr>
            <a:srgbClr val="65CEFF"/>
          </p15:clr>
        </p15:guide>
        <p15:guide id="5" pos="5157" userDrawn="1">
          <p15:clr>
            <a:srgbClr val="65CEFF"/>
          </p15:clr>
        </p15:guide>
        <p15:guide id="6" pos="6472" userDrawn="1">
          <p15:clr>
            <a:srgbClr val="65CEFF"/>
          </p15:clr>
        </p15:guide>
        <p15:guide id="7" pos="7425" userDrawn="1">
          <p15:clr>
            <a:srgbClr val="65CEFF"/>
          </p15:clr>
        </p15:guide>
        <p15:guide id="8" orient="horz" pos="302" userDrawn="1">
          <p15:clr>
            <a:srgbClr val="65CEFF"/>
          </p15:clr>
        </p15:guide>
        <p15:guide id="9" orient="horz" pos="664" userDrawn="1">
          <p15:clr>
            <a:srgbClr val="65CEFF"/>
          </p15:clr>
        </p15:guide>
        <p15:guide id="10" orient="horz" pos="891" userDrawn="1">
          <p15:clr>
            <a:srgbClr val="65CEFF"/>
          </p15:clr>
        </p15:guide>
        <p15:guide id="11" orient="horz" pos="3658" userDrawn="1">
          <p15:clr>
            <a:srgbClr val="65CEFF"/>
          </p15:clr>
        </p15:guide>
        <p15:guide id="12" orient="horz" pos="3885" userDrawn="1">
          <p15:clr>
            <a:srgbClr val="65CEFF"/>
          </p15:clr>
        </p15:guide>
        <p15:guide id="13" orient="horz" pos="4157" userDrawn="1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1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3658" userDrawn="1">
          <p15:clr>
            <a:srgbClr val="65CEFF"/>
          </p15:clr>
        </p15:guide>
        <p15:guide id="7" orient="horz" pos="3885" userDrawn="1">
          <p15:clr>
            <a:srgbClr val="65CEFF"/>
          </p15:clr>
        </p15:guide>
        <p15:guide id="8" orient="horz" pos="4157" userDrawn="1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/>
              <a:t>Please insert quote here</a:t>
            </a:r>
          </a:p>
          <a:p>
            <a:pPr lvl="1"/>
            <a:r>
              <a:rPr lang="en-US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9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91" userDrawn="1">
          <p15:clr>
            <a:srgbClr val="65CEFF"/>
          </p15:clr>
        </p15:guide>
        <p15:guide id="5" orient="horz" pos="1073" userDrawn="1">
          <p15:clr>
            <a:srgbClr val="65CEFF"/>
          </p15:clr>
        </p15:guide>
        <p15:guide id="6" orient="horz" pos="2206" userDrawn="1">
          <p15:clr>
            <a:srgbClr val="65CEFF"/>
          </p15:clr>
        </p15:guide>
        <p15:guide id="7" orient="horz" pos="2343" userDrawn="1">
          <p15:clr>
            <a:srgbClr val="65CEFF"/>
          </p15:clr>
        </p15:guide>
        <p15:guide id="8" orient="horz" pos="3658" userDrawn="1">
          <p15:clr>
            <a:srgbClr val="65CEFF"/>
          </p15:clr>
        </p15:guide>
        <p15:guide id="9" orient="horz" pos="3885" userDrawn="1">
          <p15:clr>
            <a:srgbClr val="65CEFF"/>
          </p15:clr>
        </p15:guide>
        <p15:guide id="10" orient="horz" pos="4157" userDrawn="1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41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801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8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Arial, 80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/>
              <a:t>Subhead for headline size 80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291605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/>
              <a:t>Click to edit the contact</a:t>
            </a:r>
          </a:p>
          <a:p>
            <a:pPr lvl="1"/>
            <a:r>
              <a:rPr lang="en-US"/>
              <a:t>Name etc.</a:t>
            </a:r>
          </a:p>
          <a:p>
            <a:pPr lvl="2"/>
            <a:r>
              <a:rPr lang="en-US"/>
              <a:t>Skills etc.</a:t>
            </a:r>
          </a:p>
          <a:p>
            <a:pPr lvl="3"/>
            <a:r>
              <a:rPr lang="en-US"/>
              <a:t>Name etc. sublevel</a:t>
            </a:r>
          </a:p>
          <a:p>
            <a:pPr lvl="4"/>
            <a:r>
              <a:rPr lang="en-US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99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 userDrawn="1">
          <p15:clr>
            <a:srgbClr val="65CEFF"/>
          </p15:clr>
        </p15:guide>
        <p15:guide id="2" pos="6472" userDrawn="1">
          <p15:clr>
            <a:srgbClr val="65CEFF"/>
          </p15:clr>
        </p15:guide>
        <p15:guide id="3" pos="7425" userDrawn="1">
          <p15:clr>
            <a:srgbClr val="65CEFF"/>
          </p15:clr>
        </p15:guide>
        <p15:guide id="4" orient="horz" pos="778" userDrawn="1">
          <p15:clr>
            <a:srgbClr val="65CEFF"/>
          </p15:clr>
        </p15:guide>
        <p15:guide id="5" orient="horz" pos="3658" userDrawn="1">
          <p15:clr>
            <a:srgbClr val="65CEFF"/>
          </p15:clr>
        </p15:guide>
        <p15:guide id="6" orient="horz" pos="4157" userDrawn="1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60 </a:t>
            </a:r>
            <a:r>
              <a:rPr lang="en-US" err="1"/>
              <a:t>pt</a:t>
            </a:r>
            <a:r>
              <a:rPr lang="en-US"/>
              <a:t>,</a:t>
            </a:r>
            <a:br>
              <a:rPr lang="en-US"/>
            </a:br>
            <a:r>
              <a:rPr lang="en-US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60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415397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Title chart, </a:t>
            </a:r>
            <a:br>
              <a:rPr lang="en-US"/>
            </a:br>
            <a:r>
              <a:rPr lang="en-US"/>
              <a:t>Arial Regular, 40 </a:t>
            </a:r>
            <a:r>
              <a:rPr lang="en-US" err="1"/>
              <a:t>pt</a:t>
            </a:r>
            <a:r>
              <a:rPr lang="en-US"/>
              <a:t>, </a:t>
            </a:r>
            <a:br>
              <a:rPr lang="en-US"/>
            </a:br>
            <a:r>
              <a:rPr lang="en-US"/>
              <a:t>extra long headlines,</a:t>
            </a:r>
            <a:br>
              <a:rPr lang="en-US"/>
            </a:br>
            <a:r>
              <a:rPr lang="en-US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/>
              <a:t>Subhead for headline size 40 </a:t>
            </a:r>
            <a:r>
              <a:rPr lang="en-US" err="1"/>
              <a:t>pt</a:t>
            </a:r>
            <a:endParaRPr lang="en-US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3361385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8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0" r:id="rId3"/>
    <p:sldLayoutId id="2147483776" r:id="rId4"/>
    <p:sldLayoutId id="2147483777" r:id="rId5"/>
    <p:sldLayoutId id="2147483778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73" r:id="rId13"/>
    <p:sldLayoutId id="2147483774" r:id="rId14"/>
    <p:sldLayoutId id="2147483775" r:id="rId15"/>
    <p:sldLayoutId id="2147483781" r:id="rId16"/>
    <p:sldLayoutId id="2147483782" r:id="rId17"/>
    <p:sldLayoutId id="2147483783" r:id="rId18"/>
    <p:sldLayoutId id="2147483790" r:id="rId19"/>
    <p:sldLayoutId id="2147483791" r:id="rId20"/>
    <p:sldLayoutId id="2147483792" r:id="rId21"/>
    <p:sldLayoutId id="2147483770" r:id="rId22"/>
    <p:sldLayoutId id="2147483771" r:id="rId23"/>
    <p:sldLayoutId id="2147483772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24" r:id="rId31"/>
    <p:sldLayoutId id="2147483725" r:id="rId32"/>
    <p:sldLayoutId id="2147483726" r:id="rId33"/>
    <p:sldLayoutId id="2147483730" r:id="rId34"/>
    <p:sldLayoutId id="2147483731" r:id="rId35"/>
    <p:sldLayoutId id="2147483732" r:id="rId36"/>
    <p:sldLayoutId id="2147483727" r:id="rId37"/>
    <p:sldLayoutId id="2147483728" r:id="rId38"/>
    <p:sldLayoutId id="2147483729" r:id="rId39"/>
    <p:sldLayoutId id="2147483736" r:id="rId40"/>
    <p:sldLayoutId id="2147483737" r:id="rId41"/>
    <p:sldLayoutId id="2147483738" r:id="rId42"/>
    <p:sldLayoutId id="2147483753" r:id="rId43"/>
    <p:sldLayoutId id="2147483754" r:id="rId44"/>
    <p:sldLayoutId id="2147483755" r:id="rId45"/>
    <p:sldLayoutId id="2147483739" r:id="rId46"/>
    <p:sldLayoutId id="2147483740" r:id="rId47"/>
    <p:sldLayoutId id="2147483741" r:id="rId48"/>
    <p:sldLayoutId id="2147483744" r:id="rId49"/>
    <p:sldLayoutId id="2147483756" r:id="rId50"/>
    <p:sldLayoutId id="2147483655" r:id="rId51"/>
    <p:sldLayoutId id="2147483677" r:id="rId52"/>
    <p:sldLayoutId id="2147483779" r:id="rId53"/>
    <p:sldLayoutId id="2147483709" r:id="rId54"/>
    <p:sldLayoutId id="2147483691" r:id="rId55"/>
    <p:sldLayoutId id="2147483692" r:id="rId56"/>
    <p:sldLayoutId id="2147483780" r:id="rId57"/>
    <p:sldLayoutId id="2147483650" r:id="rId58"/>
    <p:sldLayoutId id="2147483665" r:id="rId59"/>
    <p:sldLayoutId id="2147483666" r:id="rId60"/>
    <p:sldLayoutId id="2147483697" r:id="rId61"/>
    <p:sldLayoutId id="2147483698" r:id="rId62"/>
    <p:sldLayoutId id="2147483652" r:id="rId63"/>
    <p:sldLayoutId id="2147483694" r:id="rId64"/>
    <p:sldLayoutId id="2147483687" r:id="rId65"/>
    <p:sldLayoutId id="2147483690" r:id="rId66"/>
    <p:sldLayoutId id="2147483681" r:id="rId67"/>
    <p:sldLayoutId id="2147483682" r:id="rId68"/>
    <p:sldLayoutId id="2147483711" r:id="rId69"/>
    <p:sldLayoutId id="2147483678" r:id="rId70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Headline of the presentation">
            <a:extLst>
              <a:ext uri="{FF2B5EF4-FFF2-40B4-BE49-F238E27FC236}">
                <a16:creationId xmlns:a16="http://schemas.microsoft.com/office/drawing/2014/main" id="{DA865AB3-8AE0-4AB0-94C2-2E517EC1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83358"/>
            <a:ext cx="11376788" cy="3693319"/>
          </a:xfrm>
        </p:spPr>
        <p:txBody>
          <a:bodyPr/>
          <a:lstStyle/>
          <a:p>
            <a:r>
              <a:rPr lang="en-US" noProof="0" dirty="0" err="1"/>
              <a:t>DiscoverIT</a:t>
            </a:r>
            <a:br>
              <a:rPr lang="en-US" dirty="0"/>
            </a:br>
            <a:r>
              <a:rPr lang="en-US" b="1" dirty="0">
                <a:solidFill>
                  <a:srgbClr val="00C1B6"/>
                </a:solidFill>
              </a:rPr>
              <a:t>IFA Internship</a:t>
            </a:r>
            <a:r>
              <a:rPr lang="en-US" noProof="0" dirty="0"/>
              <a:t> </a:t>
            </a:r>
            <a:br>
              <a:rPr lang="en-US" noProof="0" dirty="0"/>
            </a:br>
            <a:r>
              <a:rPr lang="en-US" noProof="0" dirty="0"/>
              <a:t>Detection App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4414CC-0D3D-4B70-91D9-2F124E04E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/>
              <a:t>George P</a:t>
            </a:r>
            <a:r>
              <a:rPr lang="en-US"/>
              <a:t>a</a:t>
            </a:r>
            <a:r>
              <a:rPr lang="ro-RO" err="1"/>
              <a:t>trașc</a:t>
            </a:r>
            <a:endParaRPr lang="ro-RO"/>
          </a:p>
          <a:p>
            <a:r>
              <a:rPr lang="ro-RO"/>
              <a:t>Ferencz </a:t>
            </a:r>
            <a:r>
              <a:rPr lang="ro-RO" err="1"/>
              <a:t>Cârnu</a:t>
            </a:r>
            <a:endParaRPr lang="de-DE"/>
          </a:p>
        </p:txBody>
      </p:sp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FDA17C2-CC0D-4A70-A1C4-4DAA44F647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11163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053205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8D101C9-5442-4E35-9BFD-3591529F0F7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11162" y="6310800"/>
            <a:ext cx="9288000" cy="547200"/>
          </a:xfrm>
        </p:spPr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BEB0BB-ED61-B661-E0C7-D40C8228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750" r="23750"/>
          <a:stretch/>
        </p:blipFill>
        <p:spPr>
          <a:xfrm>
            <a:off x="0" y="-6738"/>
            <a:ext cx="3506680" cy="3506680"/>
          </a:xfrm>
          <a:prstGeom prst="rect">
            <a:avLst/>
          </a:prstGeom>
        </p:spPr>
      </p:pic>
      <p:pic>
        <p:nvPicPr>
          <p:cNvPr id="24" name="Picture Placeholder 20">
            <a:extLst>
              <a:ext uri="{FF2B5EF4-FFF2-40B4-BE49-F238E27FC236}">
                <a16:creationId xmlns:a16="http://schemas.microsoft.com/office/drawing/2014/main" id="{C7A5114A-B37F-9AEB-B4A2-14AB56C3A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71" b="18228"/>
          <a:stretch/>
        </p:blipFill>
        <p:spPr bwMode="ltGray">
          <a:xfrm>
            <a:off x="3506680" y="-6737"/>
            <a:ext cx="6234098" cy="3506680"/>
          </a:xfrm>
          <a:prstGeom prst="rect">
            <a:avLst/>
          </a:prstGeom>
          <a:solidFill>
            <a:srgbClr val="9999A9"/>
          </a:solidFill>
        </p:spPr>
      </p:pic>
      <p:pic>
        <p:nvPicPr>
          <p:cNvPr id="30" name="Picture 29" descr="A person with long hair and beard&#10;&#10;Description automatically generated with low confidence">
            <a:extLst>
              <a:ext uri="{FF2B5EF4-FFF2-40B4-BE49-F238E27FC236}">
                <a16:creationId xmlns:a16="http://schemas.microsoft.com/office/drawing/2014/main" id="{0D9E18DC-6337-AF04-84A2-CCA53BE4F6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97" t="-192" r="13802" b="192"/>
          <a:stretch/>
        </p:blipFill>
        <p:spPr>
          <a:xfrm>
            <a:off x="9740779" y="-6737"/>
            <a:ext cx="2451222" cy="3506679"/>
          </a:xfrm>
          <a:prstGeom prst="rect">
            <a:avLst/>
          </a:prstGeo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0766137C-6B18-1F2D-3A2C-532E13E2A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3780000"/>
            <a:ext cx="9287638" cy="1846659"/>
          </a:xfrm>
        </p:spPr>
        <p:txBody>
          <a:bodyPr/>
          <a:lstStyle/>
          <a:p>
            <a:r>
              <a:rPr lang="en-US" sz="3600"/>
              <a:t>Desktop application to showcase the use of object detection models</a:t>
            </a:r>
            <a:br>
              <a:rPr lang="en-US"/>
            </a:br>
            <a:r>
              <a:rPr lang="en-US" sz="2400" b="1">
                <a:solidFill>
                  <a:srgbClr val="00C1B6"/>
                </a:solidFill>
              </a:rPr>
              <a:t>	from web camera</a:t>
            </a:r>
            <a:br>
              <a:rPr lang="en-US" sz="2400" b="1">
                <a:solidFill>
                  <a:srgbClr val="00C1B6"/>
                </a:solidFill>
              </a:rPr>
            </a:br>
            <a:r>
              <a:rPr lang="en-US" sz="2400" b="1">
                <a:solidFill>
                  <a:srgbClr val="00C1B6"/>
                </a:solidFill>
              </a:rPr>
              <a:t>	from uploaded image</a:t>
            </a:r>
            <a:endParaRPr lang="en-GB" sz="2400" b="1">
              <a:solidFill>
                <a:srgbClr val="00C1B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6807FD-054B-FD46-0132-B44D7CA7A9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99174" y="1414462"/>
            <a:ext cx="7488013" cy="43920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0B7B7D-17FE-7597-C36C-425540622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30" r="15958"/>
          <a:stretch/>
        </p:blipFill>
        <p:spPr>
          <a:xfrm>
            <a:off x="431749" y="1414461"/>
            <a:ext cx="3567397" cy="4392001"/>
          </a:xfrm>
          <a:solidFill>
            <a:srgbClr val="009999"/>
          </a:solidFill>
        </p:spPr>
      </p:pic>
      <p:sp>
        <p:nvSpPr>
          <p:cNvPr id="4" name="Footer" descr="Footer with copyright, author and department information, and date">
            <a:extLst>
              <a:ext uri="{FF2B5EF4-FFF2-40B4-BE49-F238E27FC236}">
                <a16:creationId xmlns:a16="http://schemas.microsoft.com/office/drawing/2014/main" id="{3F64DA5D-1FEF-45CF-8F11-1E9BC92BD6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440FB-00D4-D93E-10A6-EEAA928B63C5}"/>
              </a:ext>
            </a:extLst>
          </p:cNvPr>
          <p:cNvSpPr txBox="1"/>
          <p:nvPr/>
        </p:nvSpPr>
        <p:spPr>
          <a:xfrm>
            <a:off x="4437856" y="1515563"/>
            <a:ext cx="6101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0">
                <a:solidFill>
                  <a:srgbClr val="F3F3F0"/>
                </a:solidFill>
              </a:rPr>
              <a:t>Technologies used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73F95C-A2B3-4AD1-7E08-24D3BFD3D2F4}"/>
              </a:ext>
            </a:extLst>
          </p:cNvPr>
          <p:cNvGrpSpPr/>
          <p:nvPr/>
        </p:nvGrpSpPr>
        <p:grpSpPr>
          <a:xfrm>
            <a:off x="5773722" y="2382091"/>
            <a:ext cx="1406996" cy="1276801"/>
            <a:chOff x="5773722" y="2382091"/>
            <a:chExt cx="1406996" cy="12768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1786A56-7B08-A3C3-6640-C96E2FBA8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68DD77C-72CB-0764-A9E5-EE615F251862}"/>
                </a:ext>
              </a:extLst>
            </p:cNvPr>
            <p:cNvSpPr txBox="1"/>
            <p:nvPr/>
          </p:nvSpPr>
          <p:spPr>
            <a:xfrm>
              <a:off x="5773722" y="3351115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F3F3F0"/>
                  </a:solidFill>
                </a:rPr>
                <a:t>C++ Language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CB939FF-CD91-7BE6-4BE2-519488C6D31A}"/>
              </a:ext>
            </a:extLst>
          </p:cNvPr>
          <p:cNvGrpSpPr/>
          <p:nvPr/>
        </p:nvGrpSpPr>
        <p:grpSpPr>
          <a:xfrm>
            <a:off x="7324724" y="2382090"/>
            <a:ext cx="1406996" cy="1272832"/>
            <a:chOff x="7324724" y="2382090"/>
            <a:chExt cx="1406996" cy="1272832"/>
          </a:xfrm>
        </p:grpSpPr>
        <p:pic>
          <p:nvPicPr>
            <p:cNvPr id="15" name="Picture 14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D03F03B6-7FC3-74F8-BFB1-354684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BADB3B-681F-7A81-F8FE-6CBEECA46B5A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F3F3F0"/>
                  </a:solidFill>
                </a:rPr>
                <a:t>OpenCV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9A7F28-D091-CC84-A574-43E9C064A926}"/>
              </a:ext>
            </a:extLst>
          </p:cNvPr>
          <p:cNvGrpSpPr/>
          <p:nvPr/>
        </p:nvGrpSpPr>
        <p:grpSpPr>
          <a:xfrm>
            <a:off x="8915632" y="2382090"/>
            <a:ext cx="1406996" cy="1279390"/>
            <a:chOff x="8915632" y="2382090"/>
            <a:chExt cx="1406996" cy="1279390"/>
          </a:xfrm>
        </p:grpSpPr>
        <p:pic>
          <p:nvPicPr>
            <p:cNvPr id="19" name="Picture 18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54A708C6-D111-2121-F6C2-9414F9D54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7F3485-9C3E-AA18-492C-E5A4E21A5D87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F3F3F0"/>
                  </a:solidFill>
                </a:rPr>
                <a:t>Qt 6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F19E3EE-4411-9F6C-C387-860295E3A165}"/>
              </a:ext>
            </a:extLst>
          </p:cNvPr>
          <p:cNvGrpSpPr/>
          <p:nvPr/>
        </p:nvGrpSpPr>
        <p:grpSpPr>
          <a:xfrm>
            <a:off x="6512766" y="4188355"/>
            <a:ext cx="1406996" cy="1272832"/>
            <a:chOff x="6512766" y="4188355"/>
            <a:chExt cx="1406996" cy="1272832"/>
          </a:xfrm>
        </p:grpSpPr>
        <p:pic>
          <p:nvPicPr>
            <p:cNvPr id="1032" name="Picture 8" descr="Visual Studio logo">
              <a:extLst>
                <a:ext uri="{FF2B5EF4-FFF2-40B4-BE49-F238E27FC236}">
                  <a16:creationId xmlns:a16="http://schemas.microsoft.com/office/drawing/2014/main" id="{9A1101C2-3461-CC43-C676-E9BDDB8F9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3548B8-48DF-BE6B-BBC9-F2E47BA85F33}"/>
                </a:ext>
              </a:extLst>
            </p:cNvPr>
            <p:cNvSpPr txBox="1"/>
            <p:nvPr/>
          </p:nvSpPr>
          <p:spPr>
            <a:xfrm>
              <a:off x="6512766" y="5153410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rgbClr val="F3F3F0"/>
                  </a:solidFill>
                </a:rPr>
                <a:t>Visual Studio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FEDA30-BED3-6438-6607-B24E97114E4C}"/>
              </a:ext>
            </a:extLst>
          </p:cNvPr>
          <p:cNvGrpSpPr/>
          <p:nvPr/>
        </p:nvGrpSpPr>
        <p:grpSpPr>
          <a:xfrm>
            <a:off x="8136681" y="4188356"/>
            <a:ext cx="1406996" cy="1269424"/>
            <a:chOff x="8136681" y="4188356"/>
            <a:chExt cx="1406996" cy="1269424"/>
          </a:xfrm>
        </p:grpSpPr>
        <p:pic>
          <p:nvPicPr>
            <p:cNvPr id="1034" name="Picture 10" descr="CMake">
              <a:extLst>
                <a:ext uri="{FF2B5EF4-FFF2-40B4-BE49-F238E27FC236}">
                  <a16:creationId xmlns:a16="http://schemas.microsoft.com/office/drawing/2014/main" id="{5ED23228-A514-315B-F886-4FCEDE1829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AE40F8-AF2F-7265-ED2A-525B672F6E2A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err="1">
                  <a:solidFill>
                    <a:srgbClr val="F3F3F0"/>
                  </a:solidFill>
                </a:rPr>
                <a:t>CMake</a:t>
              </a:r>
              <a:endParaRPr lang="en-US" sz="1400">
                <a:solidFill>
                  <a:srgbClr val="F3F3F0"/>
                </a:solidFill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12F442D-7CD2-F399-1EF0-2AF03A95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68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595A-9CFB-4429-0BCD-23667203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Application</a:t>
            </a:r>
            <a:r>
              <a:rPr lang="en-US"/>
              <a:t> </a:t>
            </a:r>
            <a:r>
              <a:rPr lang="en-US" sz="2400">
                <a:solidFill>
                  <a:srgbClr val="00C1B6"/>
                </a:solidFill>
              </a:rPr>
              <a:t>Overview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0E916-FED0-77CF-E236-DE32D1499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7488014" cy="4392000"/>
          </a:xfrm>
          <a:ln>
            <a:noFill/>
          </a:ln>
        </p:spPr>
        <p:txBody>
          <a:bodyPr/>
          <a:lstStyle/>
          <a:p>
            <a:r>
              <a:rPr lang="en-US"/>
              <a:t>Our application allows users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interact with a webcam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capture video feed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upload still images </a:t>
            </a:r>
          </a:p>
          <a:p>
            <a:endParaRPr lang="en-US"/>
          </a:p>
          <a:p>
            <a:r>
              <a:rPr lang="en-US"/>
              <a:t>Users can load local model files and apply object detection to analyze the images.</a:t>
            </a:r>
          </a:p>
          <a:p>
            <a:endParaRPr lang="en-US"/>
          </a:p>
          <a:p>
            <a:r>
              <a:rPr lang="en-US"/>
              <a:t>They can explore basic image processing algorithms to enhance and see how they can affect the results.</a:t>
            </a:r>
          </a:p>
        </p:txBody>
      </p:sp>
      <p:pic>
        <p:nvPicPr>
          <p:cNvPr id="8" name="Content Placeholder 7" descr="A large inflatable duck in the water&#10;&#10;Description automatically generated with medium confidence">
            <a:extLst>
              <a:ext uri="{FF2B5EF4-FFF2-40B4-BE49-F238E27FC236}">
                <a16:creationId xmlns:a16="http://schemas.microsoft.com/office/drawing/2014/main" id="{E476D6B6-075E-4C2C-A7CD-C959F1CA4854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 rotWithShape="1">
          <a:blip r:embed="rId2"/>
          <a:srcRect t="1072" r="5721" b="6671"/>
          <a:stretch/>
        </p:blipFill>
        <p:spPr>
          <a:xfrm>
            <a:off x="8248868" y="1872673"/>
            <a:ext cx="3531970" cy="3531970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CEA9DE-AED4-A001-5E5D-7416BA6CAF4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</p:spTree>
    <p:extLst>
      <p:ext uri="{BB962C8B-B14F-4D97-AF65-F5344CB8AC3E}">
        <p14:creationId xmlns:p14="http://schemas.microsoft.com/office/powerpoint/2010/main" val="1393103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1CE3F37-9BB5-E3AC-D820-27F7343E86DD}"/>
              </a:ext>
            </a:extLst>
          </p:cNvPr>
          <p:cNvSpPr/>
          <p:nvPr/>
        </p:nvSpPr>
        <p:spPr>
          <a:xfrm>
            <a:off x="3068823" y="2185582"/>
            <a:ext cx="215589" cy="1357717"/>
          </a:xfrm>
          <a:prstGeom prst="rect">
            <a:avLst/>
          </a:prstGeom>
          <a:gradFill>
            <a:gsLst>
              <a:gs pos="0">
                <a:srgbClr val="009999"/>
              </a:gs>
              <a:gs pos="50000">
                <a:srgbClr val="00E6DC"/>
              </a:gs>
              <a:gs pos="100000">
                <a:srgbClr val="00FFB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1E237-A00F-ACDC-A62C-702F93EA76E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538D298-7BB5-0A4F-40F5-60189A2E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998" y="1414462"/>
            <a:ext cx="5135790" cy="4392000"/>
          </a:xfrm>
          <a:ln>
            <a:noFill/>
          </a:ln>
        </p:spPr>
        <p:txBody>
          <a:bodyPr/>
          <a:lstStyle/>
          <a:p>
            <a:r>
              <a:rPr lang="en-US" sz="2400"/>
              <a:t>The application follows a straightforward architecture </a:t>
            </a:r>
          </a:p>
          <a:p>
            <a:endParaRPr lang="en-US" sz="2400"/>
          </a:p>
          <a:p>
            <a:r>
              <a:rPr lang="en-US" sz="2400"/>
              <a:t>Separate components for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C1B6"/>
                </a:solidFill>
                <a:latin typeface="+mj-lt"/>
                <a:ea typeface="+mj-ea"/>
                <a:cs typeface="+mj-cs"/>
              </a:rPr>
              <a:t>Graphical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C1B6"/>
                </a:solidFill>
                <a:latin typeface="+mj-lt"/>
                <a:ea typeface="+mj-ea"/>
                <a:cs typeface="+mj-cs"/>
              </a:rPr>
              <a:t>Webcam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C1B6"/>
                </a:solidFill>
                <a:latin typeface="+mj-lt"/>
                <a:ea typeface="+mj-ea"/>
                <a:cs typeface="+mj-cs"/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C1B6"/>
                </a:solidFill>
                <a:latin typeface="+mj-lt"/>
                <a:ea typeface="+mj-ea"/>
                <a:cs typeface="+mj-cs"/>
              </a:rPr>
              <a:t>Object detection.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4E18847-575C-E635-E02E-7436D9D84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Architecture</a:t>
            </a:r>
            <a:endParaRPr lang="en-GB" sz="2400">
              <a:solidFill>
                <a:srgbClr val="00C1B6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E8F3EF-EF48-7918-521B-DC1FB44356E3}"/>
              </a:ext>
            </a:extLst>
          </p:cNvPr>
          <p:cNvGrpSpPr/>
          <p:nvPr/>
        </p:nvGrpSpPr>
        <p:grpSpPr>
          <a:xfrm>
            <a:off x="715310" y="1188397"/>
            <a:ext cx="4922617" cy="4844129"/>
            <a:chOff x="715310" y="871602"/>
            <a:chExt cx="4922617" cy="4844129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4D8F0E91-940E-4502-1C6E-1A10422B2DFF}"/>
                </a:ext>
              </a:extLst>
            </p:cNvPr>
            <p:cNvSpPr/>
            <p:nvPr/>
          </p:nvSpPr>
          <p:spPr>
            <a:xfrm rot="7200000">
              <a:off x="1069544" y="1501583"/>
              <a:ext cx="4214148" cy="4214148"/>
            </a:xfrm>
            <a:prstGeom prst="blockArc">
              <a:avLst>
                <a:gd name="adj1" fmla="val 9691153"/>
                <a:gd name="adj2" fmla="val 16200000"/>
                <a:gd name="adj3" fmla="val 4639"/>
              </a:avLst>
            </a:prstGeom>
            <a:gradFill flip="none" rotWithShape="1">
              <a:gsLst>
                <a:gs pos="0">
                  <a:srgbClr val="009999"/>
                </a:gs>
                <a:gs pos="50000">
                  <a:srgbClr val="00E6DC"/>
                </a:gs>
                <a:gs pos="100000">
                  <a:srgbClr val="00FFB9"/>
                </a:gs>
              </a:gsLst>
              <a:lin ang="1620000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EC854D20-5CF0-586C-0040-F09ED327A41A}"/>
                </a:ext>
              </a:extLst>
            </p:cNvPr>
            <p:cNvSpPr/>
            <p:nvPr/>
          </p:nvSpPr>
          <p:spPr>
            <a:xfrm rot="7200000">
              <a:off x="1069544" y="1501583"/>
              <a:ext cx="4214148" cy="4214148"/>
            </a:xfrm>
            <a:prstGeom prst="blockArc">
              <a:avLst>
                <a:gd name="adj1" fmla="val 1800000"/>
                <a:gd name="adj2" fmla="val 9000000"/>
                <a:gd name="adj3" fmla="val 4639"/>
              </a:avLst>
            </a:prstGeom>
            <a:gradFill flip="none" rotWithShape="1">
              <a:gsLst>
                <a:gs pos="0">
                  <a:srgbClr val="009999"/>
                </a:gs>
                <a:gs pos="50000">
                  <a:srgbClr val="00E6DC"/>
                </a:gs>
                <a:gs pos="100000">
                  <a:srgbClr val="00FFB9"/>
                </a:gs>
              </a:gsLst>
              <a:lin ang="0" scaled="1"/>
              <a:tileRect/>
            </a:gra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28C828-C03E-50EC-FDED-A1AA6EC7C1FC}"/>
                </a:ext>
              </a:extLst>
            </p:cNvPr>
            <p:cNvSpPr/>
            <p:nvPr/>
          </p:nvSpPr>
          <p:spPr>
            <a:xfrm>
              <a:off x="2206821" y="2638860"/>
              <a:ext cx="1939594" cy="1939594"/>
            </a:xfrm>
            <a:custGeom>
              <a:avLst/>
              <a:gdLst>
                <a:gd name="connsiteX0" fmla="*/ 0 w 1939594"/>
                <a:gd name="connsiteY0" fmla="*/ 969797 h 1939594"/>
                <a:gd name="connsiteX1" fmla="*/ 969797 w 1939594"/>
                <a:gd name="connsiteY1" fmla="*/ 0 h 1939594"/>
                <a:gd name="connsiteX2" fmla="*/ 1939594 w 1939594"/>
                <a:gd name="connsiteY2" fmla="*/ 969797 h 1939594"/>
                <a:gd name="connsiteX3" fmla="*/ 969797 w 1939594"/>
                <a:gd name="connsiteY3" fmla="*/ 1939594 h 1939594"/>
                <a:gd name="connsiteX4" fmla="*/ 0 w 1939594"/>
                <a:gd name="connsiteY4" fmla="*/ 969797 h 193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9594" h="1939594">
                  <a:moveTo>
                    <a:pt x="0" y="969797"/>
                  </a:moveTo>
                  <a:cubicBezTo>
                    <a:pt x="0" y="434193"/>
                    <a:pt x="434193" y="0"/>
                    <a:pt x="969797" y="0"/>
                  </a:cubicBezTo>
                  <a:cubicBezTo>
                    <a:pt x="1505401" y="0"/>
                    <a:pt x="1939594" y="434193"/>
                    <a:pt x="1939594" y="969797"/>
                  </a:cubicBezTo>
                  <a:cubicBezTo>
                    <a:pt x="1939594" y="1505401"/>
                    <a:pt x="1505401" y="1939594"/>
                    <a:pt x="969797" y="1939594"/>
                  </a:cubicBezTo>
                  <a:cubicBezTo>
                    <a:pt x="434193" y="1939594"/>
                    <a:pt x="0" y="1505401"/>
                    <a:pt x="0" y="969797"/>
                  </a:cubicBezTo>
                  <a:close/>
                </a:path>
              </a:pathLst>
            </a:custGeom>
            <a:solidFill>
              <a:srgbClr val="00AF8E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0717" tIns="310717" rIns="310717" bIns="310717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100" kern="1200"/>
                <a:t>Application</a:t>
              </a:r>
              <a:endParaRPr lang="en-GB" sz="2100" kern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5D436B1-424C-6DAC-A93B-1AD0EC95DF55}"/>
                </a:ext>
              </a:extLst>
            </p:cNvPr>
            <p:cNvSpPr/>
            <p:nvPr/>
          </p:nvSpPr>
          <p:spPr>
            <a:xfrm>
              <a:off x="2497760" y="871602"/>
              <a:ext cx="1357716" cy="1357716"/>
            </a:xfrm>
            <a:custGeom>
              <a:avLst/>
              <a:gdLst>
                <a:gd name="connsiteX0" fmla="*/ 0 w 1357716"/>
                <a:gd name="connsiteY0" fmla="*/ 678858 h 1357716"/>
                <a:gd name="connsiteX1" fmla="*/ 678858 w 1357716"/>
                <a:gd name="connsiteY1" fmla="*/ 0 h 1357716"/>
                <a:gd name="connsiteX2" fmla="*/ 1357716 w 1357716"/>
                <a:gd name="connsiteY2" fmla="*/ 678858 h 1357716"/>
                <a:gd name="connsiteX3" fmla="*/ 678858 w 1357716"/>
                <a:gd name="connsiteY3" fmla="*/ 1357716 h 1357716"/>
                <a:gd name="connsiteX4" fmla="*/ 0 w 1357716"/>
                <a:gd name="connsiteY4" fmla="*/ 678858 h 135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716" h="1357716">
                  <a:moveTo>
                    <a:pt x="0" y="678858"/>
                  </a:moveTo>
                  <a:cubicBezTo>
                    <a:pt x="0" y="303935"/>
                    <a:pt x="303935" y="0"/>
                    <a:pt x="678858" y="0"/>
                  </a:cubicBezTo>
                  <a:cubicBezTo>
                    <a:pt x="1053781" y="0"/>
                    <a:pt x="1357716" y="303935"/>
                    <a:pt x="1357716" y="678858"/>
                  </a:cubicBezTo>
                  <a:cubicBezTo>
                    <a:pt x="1357716" y="1053781"/>
                    <a:pt x="1053781" y="1357716"/>
                    <a:pt x="678858" y="1357716"/>
                  </a:cubicBezTo>
                  <a:cubicBezTo>
                    <a:pt x="303935" y="1357716"/>
                    <a:pt x="0" y="1053781"/>
                    <a:pt x="0" y="678858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073" tIns="214073" rIns="214073" bIns="21407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/>
                <a:t>GUI</a:t>
              </a:r>
              <a:endParaRPr lang="en-GB" sz="1200" b="1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Main window</a:t>
              </a:r>
              <a:endParaRPr lang="en-GB" sz="900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Menu</a:t>
              </a:r>
              <a:endParaRPr lang="en-GB" sz="900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Status bar</a:t>
              </a:r>
              <a:endParaRPr lang="en-GB" sz="900" kern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81E1C88-9FE7-EC48-F799-D1B8EBCB47A2}"/>
                </a:ext>
              </a:extLst>
            </p:cNvPr>
            <p:cNvSpPr/>
            <p:nvPr/>
          </p:nvSpPr>
          <p:spPr>
            <a:xfrm>
              <a:off x="4280211" y="3958898"/>
              <a:ext cx="1357716" cy="1357716"/>
            </a:xfrm>
            <a:custGeom>
              <a:avLst/>
              <a:gdLst>
                <a:gd name="connsiteX0" fmla="*/ 0 w 1357716"/>
                <a:gd name="connsiteY0" fmla="*/ 678858 h 1357716"/>
                <a:gd name="connsiteX1" fmla="*/ 678858 w 1357716"/>
                <a:gd name="connsiteY1" fmla="*/ 0 h 1357716"/>
                <a:gd name="connsiteX2" fmla="*/ 1357716 w 1357716"/>
                <a:gd name="connsiteY2" fmla="*/ 678858 h 1357716"/>
                <a:gd name="connsiteX3" fmla="*/ 678858 w 1357716"/>
                <a:gd name="connsiteY3" fmla="*/ 1357716 h 1357716"/>
                <a:gd name="connsiteX4" fmla="*/ 0 w 1357716"/>
                <a:gd name="connsiteY4" fmla="*/ 678858 h 135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716" h="1357716">
                  <a:moveTo>
                    <a:pt x="0" y="678858"/>
                  </a:moveTo>
                  <a:cubicBezTo>
                    <a:pt x="0" y="303935"/>
                    <a:pt x="303935" y="0"/>
                    <a:pt x="678858" y="0"/>
                  </a:cubicBezTo>
                  <a:cubicBezTo>
                    <a:pt x="1053781" y="0"/>
                    <a:pt x="1357716" y="303935"/>
                    <a:pt x="1357716" y="678858"/>
                  </a:cubicBezTo>
                  <a:cubicBezTo>
                    <a:pt x="1357716" y="1053781"/>
                    <a:pt x="1053781" y="1357716"/>
                    <a:pt x="678858" y="1357716"/>
                  </a:cubicBezTo>
                  <a:cubicBezTo>
                    <a:pt x="303935" y="1357716"/>
                    <a:pt x="0" y="1053781"/>
                    <a:pt x="0" y="678858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073" tIns="214073" rIns="214073" bIns="21407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/>
                <a:t>Utils</a:t>
              </a:r>
              <a:endParaRPr lang="en-GB" sz="1200" b="1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Image processing algorithms</a:t>
              </a:r>
              <a:endParaRPr lang="en-GB" sz="900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Frame status logic (undo/redo)</a:t>
              </a:r>
              <a:endParaRPr lang="en-GB" sz="900" kern="12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0A59E74-7ACF-895E-C893-9B6C328FCC7E}"/>
                </a:ext>
              </a:extLst>
            </p:cNvPr>
            <p:cNvSpPr/>
            <p:nvPr/>
          </p:nvSpPr>
          <p:spPr>
            <a:xfrm>
              <a:off x="715310" y="3958898"/>
              <a:ext cx="1357716" cy="1357716"/>
            </a:xfrm>
            <a:custGeom>
              <a:avLst/>
              <a:gdLst>
                <a:gd name="connsiteX0" fmla="*/ 0 w 1357716"/>
                <a:gd name="connsiteY0" fmla="*/ 678858 h 1357716"/>
                <a:gd name="connsiteX1" fmla="*/ 678858 w 1357716"/>
                <a:gd name="connsiteY1" fmla="*/ 0 h 1357716"/>
                <a:gd name="connsiteX2" fmla="*/ 1357716 w 1357716"/>
                <a:gd name="connsiteY2" fmla="*/ 678858 h 1357716"/>
                <a:gd name="connsiteX3" fmla="*/ 678858 w 1357716"/>
                <a:gd name="connsiteY3" fmla="*/ 1357716 h 1357716"/>
                <a:gd name="connsiteX4" fmla="*/ 0 w 1357716"/>
                <a:gd name="connsiteY4" fmla="*/ 678858 h 1357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716" h="1357716">
                  <a:moveTo>
                    <a:pt x="0" y="678858"/>
                  </a:moveTo>
                  <a:cubicBezTo>
                    <a:pt x="0" y="303935"/>
                    <a:pt x="303935" y="0"/>
                    <a:pt x="678858" y="0"/>
                  </a:cubicBezTo>
                  <a:cubicBezTo>
                    <a:pt x="1053781" y="0"/>
                    <a:pt x="1357716" y="303935"/>
                    <a:pt x="1357716" y="678858"/>
                  </a:cubicBezTo>
                  <a:cubicBezTo>
                    <a:pt x="1357716" y="1053781"/>
                    <a:pt x="1053781" y="1357716"/>
                    <a:pt x="678858" y="1357716"/>
                  </a:cubicBezTo>
                  <a:cubicBezTo>
                    <a:pt x="303935" y="1357716"/>
                    <a:pt x="0" y="1053781"/>
                    <a:pt x="0" y="678858"/>
                  </a:cubicBez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14073" tIns="214073" rIns="214073" bIns="214073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/>
                <a:t>Detection</a:t>
              </a:r>
              <a:endParaRPr lang="en-GB" sz="1200" b="1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Model loader</a:t>
              </a:r>
              <a:endParaRPr lang="en-GB" sz="900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Faces</a:t>
              </a:r>
              <a:endParaRPr lang="en-GB" sz="900" kern="1200"/>
            </a:p>
            <a:p>
              <a:pPr marL="0" lvl="1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en-US" sz="900" kern="1200"/>
                <a:t>Objects</a:t>
              </a:r>
              <a:endParaRPr lang="en-GB" sz="9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19452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2A55-E76E-A111-EDA3-520F17CC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User Interface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67CC-9212-9D88-6676-CF50C337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722688" cy="4392000"/>
          </a:xfrm>
          <a:ln>
            <a:noFill/>
          </a:ln>
        </p:spPr>
        <p:txBody>
          <a:bodyPr/>
          <a:lstStyle/>
          <a:p>
            <a:r>
              <a:rPr lang="en-US"/>
              <a:t>Created with the C++ Qt Library</a:t>
            </a:r>
          </a:p>
          <a:p>
            <a:r>
              <a:rPr lang="en-US"/>
              <a:t>Styled using the QSS syntax</a:t>
            </a:r>
          </a:p>
          <a:p>
            <a:endParaRPr lang="en-US"/>
          </a:p>
          <a:p>
            <a:r>
              <a:rPr lang="en-US"/>
              <a:t>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C1B6"/>
                </a:solidFill>
              </a:rPr>
              <a:t>Image viewer </a:t>
            </a:r>
          </a:p>
          <a:p>
            <a:pPr marL="645750" lvl="2" indent="-285750">
              <a:buClr>
                <a:srgbClr val="00C1B6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C1B6"/>
                </a:solidFill>
              </a:rPr>
              <a:t>reimplemented Qt’s </a:t>
            </a:r>
            <a:r>
              <a:rPr lang="en-US" err="1">
                <a:solidFill>
                  <a:srgbClr val="00C1B6"/>
                </a:solidFill>
              </a:rPr>
              <a:t>QGraphicsView</a:t>
            </a:r>
            <a:endParaRPr lang="en-US">
              <a:solidFill>
                <a:srgbClr val="00C1B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C1B6"/>
                </a:solidFill>
              </a:rPr>
              <a:t>Custom menu </a:t>
            </a:r>
            <a:r>
              <a:rPr lang="en-US" err="1">
                <a:solidFill>
                  <a:srgbClr val="00C1B6"/>
                </a:solidFill>
              </a:rPr>
              <a:t>QWidget</a:t>
            </a:r>
            <a:endParaRPr lang="en-US">
              <a:solidFill>
                <a:srgbClr val="00C1B6"/>
              </a:solidFill>
            </a:endParaRPr>
          </a:p>
          <a:p>
            <a:pPr marL="645750" lvl="2" indent="-285750">
              <a:buClr>
                <a:srgbClr val="00C1B6"/>
              </a:buClr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C1B6"/>
                </a:solidFill>
              </a:rPr>
              <a:t>With custom checkable buttons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C1B6"/>
                </a:solidFill>
              </a:rPr>
              <a:t>Status bar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B7AC0-3C7C-E43B-FA7A-AD9BC2B425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D5192E49-435D-FA47-CEE2-B8CEB4198329}"/>
              </a:ext>
            </a:extLst>
          </p:cNvPr>
          <p:cNvPicPr>
            <a:picLocks noGrp="1" noChangeAspect="1"/>
          </p:cNvPicPr>
          <p:nvPr>
            <p:ph idx="1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6"/>
                </p14:media>
              </p:ext>
            </p:extLst>
          </p:nvPr>
        </p:nvPicPr>
        <p:blipFill rotWithShape="1">
          <a:blip r:embed="rId4"/>
          <a:srcRect l="3968" r="4238"/>
          <a:stretch/>
        </p:blipFill>
        <p:spPr>
          <a:xfrm>
            <a:off x="5342398" y="1660610"/>
            <a:ext cx="6362700" cy="3899704"/>
          </a:xfrm>
        </p:spPr>
      </p:pic>
    </p:spTree>
    <p:extLst>
      <p:ext uri="{BB962C8B-B14F-4D97-AF65-F5344CB8AC3E}">
        <p14:creationId xmlns:p14="http://schemas.microsoft.com/office/powerpoint/2010/main" val="17132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2A55-E76E-A111-EDA3-520F17CC7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00C1B6"/>
                </a:solidFill>
              </a:rPr>
              <a:t>Object Detection</a:t>
            </a:r>
            <a:endParaRPr lang="en-GB" sz="2400">
              <a:solidFill>
                <a:srgbClr val="00C1B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67CC-9212-9D88-6676-CF50C337C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62" y="1414462"/>
            <a:ext cx="3371944" cy="4392000"/>
          </a:xfrm>
          <a:ln>
            <a:noFill/>
          </a:ln>
        </p:spPr>
        <p:txBody>
          <a:bodyPr/>
          <a:lstStyle/>
          <a:p>
            <a:r>
              <a:rPr lang="en-US"/>
              <a:t>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00C1B6"/>
                </a:solidFill>
              </a:rPr>
              <a:t>Haarcascades</a:t>
            </a:r>
            <a:endParaRPr lang="en-US">
              <a:solidFill>
                <a:srgbClr val="00C1B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00C1B6"/>
                </a:solidFill>
              </a:rPr>
              <a:t>Lbpcascades</a:t>
            </a:r>
            <a:endParaRPr lang="en-US">
              <a:solidFill>
                <a:srgbClr val="00C1B6"/>
              </a:solidFill>
            </a:endParaRPr>
          </a:p>
          <a:p>
            <a:r>
              <a:rPr lang="en-US"/>
              <a:t>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C1B6"/>
                </a:solidFill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C1B6"/>
                </a:solidFill>
              </a:rPr>
              <a:t>Needs three files:</a:t>
            </a:r>
          </a:p>
          <a:p>
            <a:pPr marL="465750" lvl="1" indent="-285750"/>
            <a:r>
              <a:rPr lang="en-US">
                <a:solidFill>
                  <a:srgbClr val="00C1B6"/>
                </a:solidFill>
              </a:rPr>
              <a:t>Model (*.pb)</a:t>
            </a:r>
          </a:p>
          <a:p>
            <a:pPr marL="465750" lvl="1" indent="-285750"/>
            <a:r>
              <a:rPr lang="en-US">
                <a:solidFill>
                  <a:srgbClr val="00C1B6"/>
                </a:solidFill>
              </a:rPr>
              <a:t>Config (*.</a:t>
            </a:r>
            <a:r>
              <a:rPr lang="en-US" err="1">
                <a:solidFill>
                  <a:srgbClr val="00C1B6"/>
                </a:solidFill>
              </a:rPr>
              <a:t>pbtxt</a:t>
            </a:r>
            <a:r>
              <a:rPr lang="en-US">
                <a:solidFill>
                  <a:srgbClr val="00C1B6"/>
                </a:solidFill>
              </a:rPr>
              <a:t>)</a:t>
            </a:r>
          </a:p>
          <a:p>
            <a:pPr marL="465750" lvl="1" indent="-285750"/>
            <a:r>
              <a:rPr lang="en-US">
                <a:solidFill>
                  <a:srgbClr val="00C1B6"/>
                </a:solidFill>
              </a:rPr>
              <a:t>Classes (*.txt)</a:t>
            </a:r>
          </a:p>
          <a:p>
            <a:pPr marL="465750" lvl="1" indent="-285750"/>
            <a:endParaRPr lang="en-US">
              <a:solidFill>
                <a:srgbClr val="00C1B6"/>
              </a:solidFill>
            </a:endParaRPr>
          </a:p>
          <a:p>
            <a:r>
              <a:rPr lang="en-US"/>
              <a:t>Models are loaded through a JSON file</a:t>
            </a:r>
          </a:p>
          <a:p>
            <a:pPr marL="465750" lvl="1" indent="-285750"/>
            <a:endParaRPr lang="en-US">
              <a:solidFill>
                <a:srgbClr val="00C1B6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B7AC0-3C7C-E43B-FA7A-AD9BC2B425F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9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DEE5A6AE-F989-9DCA-55DE-00F0BF844383}"/>
              </a:ext>
            </a:extLst>
          </p:cNvPr>
          <p:cNvPicPr>
            <a:picLocks noGrp="1" noChangeAspect="1"/>
          </p:cNvPicPr>
          <p:nvPr>
            <p:ph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98" t="4663" b="4976"/>
          <a:stretch/>
        </p:blipFill>
        <p:spPr>
          <a:xfrm>
            <a:off x="4013200" y="1619250"/>
            <a:ext cx="7767638" cy="3968750"/>
          </a:xfrm>
        </p:spPr>
      </p:pic>
    </p:spTree>
    <p:extLst>
      <p:ext uri="{BB962C8B-B14F-4D97-AF65-F5344CB8AC3E}">
        <p14:creationId xmlns:p14="http://schemas.microsoft.com/office/powerpoint/2010/main" val="191102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3560FB0-8103-2738-777D-8C530FAE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478800"/>
            <a:ext cx="9863997" cy="576000"/>
          </a:xfrm>
        </p:spPr>
        <p:txBody>
          <a:bodyPr/>
          <a:lstStyle/>
          <a:p>
            <a:r>
              <a:rPr lang="en-US" sz="2400">
                <a:solidFill>
                  <a:schemeClr val="tx1"/>
                </a:solidFill>
              </a:rPr>
              <a:t>Model loading</a:t>
            </a: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72A69F76-363B-1969-7C2B-89D6386061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059160" y="6310800"/>
            <a:ext cx="9216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pic>
        <p:nvPicPr>
          <p:cNvPr id="15" name="Siemens Logo" descr="Siemens logo">
            <a:extLst>
              <a:ext uri="{FF2B5EF4-FFF2-40B4-BE49-F238E27FC236}">
                <a16:creationId xmlns:a16="http://schemas.microsoft.com/office/drawing/2014/main" id="{BA20C30C-E5F7-27F5-D523-EE113D4124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6CDBB-BDCD-6BAF-072D-C170702BD676}"/>
              </a:ext>
            </a:extLst>
          </p:cNvPr>
          <p:cNvSpPr txBox="1"/>
          <p:nvPr/>
        </p:nvSpPr>
        <p:spPr>
          <a:xfrm>
            <a:off x="527466" y="1591373"/>
            <a:ext cx="5041230" cy="244631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add models and specify the following properties:</a:t>
            </a:r>
          </a:p>
          <a:p>
            <a:pPr marL="465455" lvl="1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kern="1200" dirty="0">
                <a:solidFill>
                  <a:srgbClr val="00C1B6"/>
                </a:solidFill>
                <a:latin typeface="+mn-lt"/>
                <a:ea typeface="+mn-ea"/>
                <a:cs typeface="+mn-cs"/>
              </a:rPr>
              <a:t>Type </a:t>
            </a:r>
            <a:r>
              <a:rPr lang="en-US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(cascade or network)</a:t>
            </a:r>
          </a:p>
          <a:p>
            <a:pPr marL="465455" lvl="1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kern="1200" dirty="0">
                <a:solidFill>
                  <a:srgbClr val="00C1B6"/>
                </a:solidFill>
                <a:latin typeface="+mn-lt"/>
                <a:ea typeface="+mn-ea"/>
                <a:cs typeface="+mn-cs"/>
              </a:rPr>
              <a:t>The path(s) of the model</a:t>
            </a:r>
          </a:p>
          <a:p>
            <a:pPr marL="465455" lvl="1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kern="1200" dirty="0">
                <a:solidFill>
                  <a:srgbClr val="00C1B6"/>
                </a:solidFill>
                <a:latin typeface="+mn-lt"/>
                <a:ea typeface="+mn-ea"/>
                <a:cs typeface="+mn-cs"/>
              </a:rPr>
              <a:t>The mean values for the model </a:t>
            </a:r>
            <a:r>
              <a:rPr lang="en-US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(optional)</a:t>
            </a:r>
            <a:endParaRPr lang="en-US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ea typeface="+mn-ea"/>
              <a:cs typeface="Arial"/>
            </a:endParaRPr>
          </a:p>
          <a:p>
            <a:pPr marL="465455" lvl="1" indent="-285750" algn="l" rtl="0">
              <a:lnSpc>
                <a:spcPct val="110000"/>
              </a:lnSpc>
              <a:spcAft>
                <a:spcPts val="300"/>
              </a:spcAft>
              <a:buClr>
                <a:schemeClr val="tx1"/>
              </a:buClr>
            </a:pPr>
            <a:r>
              <a:rPr lang="en-US" kern="1200" dirty="0">
                <a:solidFill>
                  <a:srgbClr val="00C1B6"/>
                </a:solidFill>
                <a:latin typeface="+mn-lt"/>
                <a:ea typeface="+mn-ea"/>
                <a:cs typeface="+mn-cs"/>
              </a:rPr>
              <a:t>Whether to swap the red and blue channels </a:t>
            </a:r>
            <a:r>
              <a:rPr lang="en-US" kern="1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rPr>
              <a:t>(optional)</a:t>
            </a:r>
            <a:endParaRPr lang="en-US" kern="1200" dirty="0">
              <a:solidFill>
                <a:schemeClr val="accent2">
                  <a:lumMod val="20000"/>
                  <a:lumOff val="80000"/>
                </a:schemeClr>
              </a:solidFill>
              <a:latin typeface="+mn-lt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A1D50-003A-F14D-860F-48EDCBF6E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81" y="1438428"/>
            <a:ext cx="5759953" cy="39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9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7AFFF44-677E-4EBE-3641-CD807A274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3C7EFD-7506-1DFC-C42D-97ADCA6C9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3E7EA3-1CF7-4AFD-31ED-0841706B4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F9667A-1D45-4B8B-4065-098681DE9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83350F-988B-CB4D-B4AB-9FF7B771260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2023 | Ferencz Cârnu &amp; George Patrașc | IFA | 2023-06-08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07F61-00EA-BE49-D9FB-BCCB1DB05C66}"/>
              </a:ext>
            </a:extLst>
          </p:cNvPr>
          <p:cNvSpPr txBox="1"/>
          <p:nvPr/>
        </p:nvSpPr>
        <p:spPr>
          <a:xfrm>
            <a:off x="4490845" y="4321784"/>
            <a:ext cx="32095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ANY QUESTIONS?</a:t>
            </a:r>
            <a:endParaRPr lang="en-GB" sz="2400" err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6C209-CB55-9F5E-50AA-7B5601F2BB46}"/>
              </a:ext>
            </a:extLst>
          </p:cNvPr>
          <p:cNvSpPr/>
          <p:nvPr/>
        </p:nvSpPr>
        <p:spPr>
          <a:xfrm>
            <a:off x="3123082" y="1963435"/>
            <a:ext cx="5943141" cy="1661993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90000"/>
                  <a:lumOff val="10000"/>
                </a:schemeClr>
              </a:gs>
            </a:gsLst>
            <a:lin ang="8100000" scaled="1"/>
            <a:tileRect/>
          </a:gra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THANK YOU!</a:t>
            </a:r>
            <a:endParaRPr lang="en-GB" sz="48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22865"/>
      </p:ext>
    </p:extLst>
  </p:cSld>
  <p:clrMapOvr>
    <a:masterClrMapping/>
  </p:clrMapOvr>
</p:sld>
</file>

<file path=ppt/theme/theme1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FFB9"/>
      </a:hlink>
      <a:folHlink>
        <a:srgbClr val="00E6DC"/>
      </a:folHlink>
    </a:clrScheme>
    <a:fontScheme name="Siemens A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Widescreen</PresentationFormat>
  <Paragraphs>78</Paragraphs>
  <Slides>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Siemens 2022</vt:lpstr>
      <vt:lpstr>DiscoverIT IFA Internship  Detection App</vt:lpstr>
      <vt:lpstr>Desktop application to showcase the use of object detection models  from web camera  from uploaded image</vt:lpstr>
      <vt:lpstr>PowerPoint Presentation</vt:lpstr>
      <vt:lpstr>Application Overview</vt:lpstr>
      <vt:lpstr>Architecture</vt:lpstr>
      <vt:lpstr>User Interface</vt:lpstr>
      <vt:lpstr>Object Detection</vt:lpstr>
      <vt:lpstr>Model loading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AG PowerPoint Presentation</dc:title>
  <cp:keywords>Template</cp:keywords>
  <dc:description>Version 3.4.4
April 2023</dc:description>
  <cp:lastModifiedBy>Ferencz Carnu</cp:lastModifiedBy>
  <cp:revision>2</cp:revision>
  <dcterms:created xsi:type="dcterms:W3CDTF">2020-07-27T12:43:17Z</dcterms:created>
  <dcterms:modified xsi:type="dcterms:W3CDTF">2023-09-07T07:26:31Z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number">
    <vt:lpwstr>4.0.0</vt:lpwstr>
  </property>
  <property fmtid="{D5CDD505-2E9C-101B-9397-08002B2CF9AE}" pid="3" name="Language">
    <vt:lpwstr>English</vt:lpwstr>
  </property>
</Properties>
</file>